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108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dirty="0"/>
              <a:t>Electricity (Amendment) Rules, 2026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IN" b="1" dirty="0"/>
              <a:t>Captive Power &amp; Open Access Reforms</a:t>
            </a:r>
          </a:p>
          <a:p>
            <a:endParaRPr lang="en-IN" i="1" dirty="0"/>
          </a:p>
          <a:p>
            <a:r>
              <a:rPr lang="en-IN" i="1" dirty="0"/>
              <a:t>Understanding the New Captive Framework under the Electricity Act, 2003</a:t>
            </a:r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084B8-31D8-BFB8-4C12-0B6C9E7EF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dirty="0"/>
            </a:br>
            <a:r>
              <a:rPr lang="en-IN" b="1" dirty="0"/>
              <a:t>Open Access under the Electricity Act, 2003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68153-8F60-DED4-C488-52A6B920A7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Open Access means the non-discriminatory use of transmission and distribution systems by:</a:t>
            </a:r>
          </a:p>
          <a:p>
            <a:pPr lvl="0"/>
            <a:r>
              <a:rPr lang="en-IN" dirty="0"/>
              <a:t>Generating companies </a:t>
            </a:r>
          </a:p>
          <a:p>
            <a:pPr lvl="0"/>
            <a:r>
              <a:rPr lang="en-IN" dirty="0"/>
              <a:t>Licensees </a:t>
            </a:r>
          </a:p>
          <a:p>
            <a:pPr lvl="0"/>
            <a:r>
              <a:rPr lang="en-IN" dirty="0"/>
              <a:t>Consumers </a:t>
            </a:r>
          </a:p>
          <a:p>
            <a:pPr marL="0" lvl="0" indent="0">
              <a:buNone/>
            </a:pPr>
            <a:r>
              <a:rPr lang="en-IN" dirty="0"/>
              <a:t>to transport electricity from one point to another. </a:t>
            </a:r>
          </a:p>
          <a:p>
            <a:pPr marL="0" indent="0">
              <a:buNone/>
            </a:pPr>
            <a:endParaRPr lang="en-IN" b="1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6217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2C90F-2E62-1DA7-83BA-B075CEDF7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 dirty="0"/>
            </a:br>
            <a:r>
              <a:rPr lang="en-IN" b="1" dirty="0"/>
              <a:t>Special Status of Captive Generating Plants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FFEE1-0328-BC55-C837-DC8B616D2D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IN" dirty="0"/>
              <a:t>Statutory right to carry electricity to the place of captive consumption, subject to transmission availability - Section 9(2)</a:t>
            </a:r>
          </a:p>
          <a:p>
            <a:pPr lvl="0"/>
            <a:r>
              <a:rPr lang="en-IN" dirty="0"/>
              <a:t>Disputes on transmission availability are decided by the Appropriate Commission </a:t>
            </a:r>
          </a:p>
          <a:p>
            <a:pPr marL="0" lvl="0" indent="0">
              <a:buNone/>
            </a:pPr>
            <a:endParaRPr lang="en-IN" dirty="0"/>
          </a:p>
          <a:p>
            <a:r>
              <a:rPr lang="en-IN" b="1" dirty="0"/>
              <a:t>Existing Captive Requirements</a:t>
            </a:r>
          </a:p>
          <a:p>
            <a:r>
              <a:rPr lang="en-IN" dirty="0"/>
              <a:t>A plant qualifies as Captive if:</a:t>
            </a:r>
          </a:p>
          <a:p>
            <a:r>
              <a:rPr lang="en-IN" dirty="0"/>
              <a:t>✓ 26% ownership</a:t>
            </a:r>
          </a:p>
          <a:p>
            <a:r>
              <a:rPr lang="en-IN" dirty="0"/>
              <a:t>✓ 51% captive consumption</a:t>
            </a:r>
          </a:p>
          <a:p>
            <a:pPr marL="0" indent="0">
              <a:buNone/>
            </a:pPr>
            <a:r>
              <a:rPr lang="en-IN" dirty="0"/>
              <a:t>under Rule 3 of the Electricity Rules</a:t>
            </a:r>
          </a:p>
          <a:p>
            <a:pPr lvl="0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82292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the Amendment?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 sz="2400"/>
            </a:pPr>
            <a:r>
              <a:rPr dirty="0"/>
              <a:t>Improve industrial competitiveness</a:t>
            </a:r>
          </a:p>
          <a:p>
            <a:pPr>
              <a:defRPr sz="2400"/>
            </a:pPr>
            <a:r>
              <a:rPr dirty="0"/>
              <a:t>Promote captive &amp; renewable power</a:t>
            </a:r>
          </a:p>
          <a:p>
            <a:pPr>
              <a:defRPr sz="2400"/>
            </a:pPr>
            <a:r>
              <a:rPr dirty="0"/>
              <a:t>Reduce ambiguity and litigation</a:t>
            </a:r>
            <a:r>
              <a:rPr lang="en-IN" dirty="0"/>
              <a:t> over proportional consumption </a:t>
            </a:r>
            <a:endParaRPr dirty="0"/>
          </a:p>
          <a:p>
            <a:pPr>
              <a:defRPr sz="2400"/>
            </a:pPr>
            <a:r>
              <a:rPr dirty="0"/>
              <a:t>Align rules with modern group structures</a:t>
            </a:r>
            <a:endParaRPr lang="en-IN" dirty="0"/>
          </a:p>
          <a:p>
            <a:pPr marL="0" indent="0">
              <a:buNone/>
              <a:defRPr sz="2400"/>
            </a:pPr>
            <a:endParaRPr lang="en-IN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Reforms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rPr dirty="0"/>
              <a:t>Group companies treated as one captive user</a:t>
            </a:r>
          </a:p>
          <a:p>
            <a:pPr>
              <a:defRPr sz="2400"/>
            </a:pPr>
            <a:r>
              <a:rPr dirty="0"/>
              <a:t>Energy </a:t>
            </a:r>
            <a:r>
              <a:rPr lang="en-IN" dirty="0"/>
              <a:t>S</a:t>
            </a:r>
            <a:r>
              <a:rPr dirty="0" err="1"/>
              <a:t>torage</a:t>
            </a:r>
            <a:r>
              <a:rPr dirty="0"/>
              <a:t> </a:t>
            </a:r>
            <a:r>
              <a:rPr lang="en-IN" dirty="0"/>
              <a:t>System </a:t>
            </a:r>
            <a:r>
              <a:rPr dirty="0" err="1"/>
              <a:t>recognised</a:t>
            </a:r>
            <a:endParaRPr dirty="0"/>
          </a:p>
          <a:p>
            <a:pPr>
              <a:defRPr sz="2400"/>
            </a:pPr>
            <a:r>
              <a:rPr dirty="0"/>
              <a:t>Unit-wise captive qualification for SPVs</a:t>
            </a:r>
          </a:p>
          <a:p>
            <a:pPr>
              <a:defRPr sz="2400"/>
            </a:pPr>
            <a:r>
              <a:rPr dirty="0"/>
              <a:t>26% ownership + 51% consumption retained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AoP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Collective compliance retained</a:t>
            </a:r>
          </a:p>
          <a:p>
            <a:pPr>
              <a:defRPr sz="2400"/>
            </a:pPr>
            <a:r>
              <a:t>Individual benefit capped at proportionate entitlement</a:t>
            </a:r>
          </a:p>
          <a:p>
            <a:pPr>
              <a:defRPr sz="2400"/>
            </a:pPr>
            <a:r>
              <a:t>Excess still counts toward plant qualification</a:t>
            </a:r>
          </a:p>
          <a:p>
            <a:pPr>
              <a:defRPr sz="2400"/>
            </a:pPr>
            <a:r>
              <a:t>26% owner exempt from proportionate limit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Verification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rPr dirty="0"/>
              <a:t>State Nodal Agency (intra-state)</a:t>
            </a:r>
          </a:p>
          <a:p>
            <a:pPr>
              <a:defRPr sz="2400"/>
            </a:pPr>
            <a:r>
              <a:rPr dirty="0"/>
              <a:t>NLDC (inter-state)</a:t>
            </a:r>
          </a:p>
          <a:p>
            <a:pPr>
              <a:defRPr sz="2400"/>
            </a:pPr>
            <a:r>
              <a:rPr dirty="0"/>
              <a:t>Appeal mechanism introduced</a:t>
            </a:r>
            <a:r>
              <a:rPr lang="en-IN" dirty="0"/>
              <a:t> – Grievance Redressal Committee</a:t>
            </a:r>
            <a:endParaRPr dirty="0"/>
          </a:p>
          <a:p>
            <a:pPr>
              <a:defRPr sz="2400"/>
            </a:pPr>
            <a:r>
              <a:rPr dirty="0"/>
              <a:t>Annual verification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CSS &amp; Additional Surcharge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No CSS/AS pending verification with declaration</a:t>
            </a:r>
          </a:p>
          <a:p>
            <a:pPr>
              <a:defRPr sz="2400"/>
            </a:pPr>
            <a:r>
              <a:t>Failure: CSS + AS + carrying cost payable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Most provisions effective immediately</a:t>
            </a:r>
          </a:p>
          <a:p>
            <a:pPr>
              <a:defRPr sz="2400"/>
            </a:pPr>
            <a:r>
              <a:t>Verification/AoP provisions from 1 April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Business Impact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Simpler compliance</a:t>
            </a:r>
          </a:p>
          <a:p>
            <a:pPr>
              <a:defRPr sz="2400"/>
            </a:pPr>
            <a:r>
              <a:t>Supports renewable captive projects</a:t>
            </a:r>
          </a:p>
          <a:p>
            <a:pPr>
              <a:defRPr sz="2400"/>
            </a:pPr>
            <a:r>
              <a:t>Greater certainty</a:t>
            </a:r>
          </a:p>
          <a:p>
            <a:pPr>
              <a:defRPr sz="2400"/>
            </a:pPr>
            <a:r>
              <a:t>Reduced disputes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266</Words>
  <Application>Microsoft Office PowerPoint</Application>
  <PresentationFormat>On-screen Show (4:3)</PresentationFormat>
  <Paragraphs>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Electricity (Amendment) Rules, 2026</vt:lpstr>
      <vt:lpstr> Open Access under the Electricity Act, 2003 </vt:lpstr>
      <vt:lpstr> Special Status of Captive Generating Plants </vt:lpstr>
      <vt:lpstr>Why the Amendment?</vt:lpstr>
      <vt:lpstr>Key Reforms</vt:lpstr>
      <vt:lpstr>AoP Framework</vt:lpstr>
      <vt:lpstr>Verification</vt:lpstr>
      <vt:lpstr>CSS &amp; Additional Surcharge</vt:lpstr>
      <vt:lpstr>Implementation</vt:lpstr>
      <vt:lpstr>Business Impact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shikha ohri</dc:creator>
  <cp:keywords/>
  <dc:description>generated using python-pptx</dc:description>
  <cp:lastModifiedBy>Shikha | Praxis Counsel</cp:lastModifiedBy>
  <cp:revision>4</cp:revision>
  <dcterms:created xsi:type="dcterms:W3CDTF">2013-01-27T09:14:16Z</dcterms:created>
  <dcterms:modified xsi:type="dcterms:W3CDTF">2026-09-01T10:45:43Z</dcterms:modified>
  <cp:category/>
</cp:coreProperties>
</file>